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846" r:id="rId1"/>
  </p:sldMasterIdLst>
  <p:sldIdLst>
    <p:sldId id="256" r:id="rId2"/>
    <p:sldId id="257" r:id="rId3"/>
    <p:sldId id="259" r:id="rId4"/>
    <p:sldId id="260" r:id="rId5"/>
    <p:sldId id="258" r:id="rId6"/>
    <p:sldId id="261" r:id="rId7"/>
    <p:sldId id="263" r:id="rId8"/>
    <p:sldId id="262" r:id="rId9"/>
    <p:sldId id="264" r:id="rId10"/>
    <p:sldId id="265" r:id="rId11"/>
    <p:sldId id="266" r:id="rId12"/>
    <p:sldId id="268" r:id="rId13"/>
    <p:sldId id="271" r:id="rId14"/>
    <p:sldId id="272" r:id="rId15"/>
    <p:sldId id="270" r:id="rId16"/>
    <p:sldId id="27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1" d="100"/>
          <a:sy n="71" d="100"/>
        </p:scale>
        <p:origin x="6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pt-BR" smtClean="0"/>
              <a:t>Clique para editar o título mestre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25286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673065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847199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62414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0683223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pt-BR" smtClean="0"/>
              <a:t>Clique para editar o título mestre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9534517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pt-BR" smtClean="0"/>
              <a:t>Clique para editar o título mestre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pt-BR" smtClean="0"/>
              <a:t>Clique para editar o texto mestre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4090799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1269128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546147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12204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78557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656992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206929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968100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799992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69380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pt-BR" smtClean="0"/>
              <a:t>Clique para editar o título mestre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smtClean="0"/>
              <a:pPr/>
              <a:t>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847425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2/5/2015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254841825"/>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 id="214748386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carolinafranco@ensp.fiocruz.b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928401" y="1056068"/>
            <a:ext cx="8574622" cy="2730321"/>
          </a:xfrm>
        </p:spPr>
        <p:txBody>
          <a:bodyPr>
            <a:normAutofit/>
          </a:bodyPr>
          <a:lstStyle/>
          <a:p>
            <a:r>
              <a:rPr lang="pt-BR" sz="6600" b="1" dirty="0" smtClean="0">
                <a:solidFill>
                  <a:schemeClr val="accent1">
                    <a:lumMod val="75000"/>
                  </a:schemeClr>
                </a:solidFill>
                <a:latin typeface="Baskerville Old Face" panose="02020602080505020303" pitchFamily="18" charset="0"/>
              </a:rPr>
              <a:t>Núcleo de Inovação </a:t>
            </a:r>
            <a:r>
              <a:rPr lang="pt-BR" sz="6600" b="1" dirty="0">
                <a:solidFill>
                  <a:schemeClr val="accent1">
                    <a:lumMod val="75000"/>
                  </a:schemeClr>
                </a:solidFill>
                <a:latin typeface="Baskerville Old Face" panose="02020602080505020303" pitchFamily="18" charset="0"/>
              </a:rPr>
              <a:t>T</a:t>
            </a:r>
            <a:r>
              <a:rPr lang="pt-BR" sz="6600" b="1" dirty="0" smtClean="0">
                <a:solidFill>
                  <a:schemeClr val="accent1">
                    <a:lumMod val="75000"/>
                  </a:schemeClr>
                </a:solidFill>
                <a:latin typeface="Baskerville Old Face" panose="02020602080505020303" pitchFamily="18" charset="0"/>
              </a:rPr>
              <a:t>ecnológica da ENSP</a:t>
            </a:r>
            <a:endParaRPr lang="pt-BR" sz="6600" b="1" dirty="0">
              <a:solidFill>
                <a:schemeClr val="accent1">
                  <a:lumMod val="75000"/>
                </a:schemeClr>
              </a:solidFill>
              <a:latin typeface="Baskerville Old Face" panose="02020602080505020303" pitchFamily="18" charset="0"/>
            </a:endParaRPr>
          </a:p>
        </p:txBody>
      </p:sp>
      <p:sp>
        <p:nvSpPr>
          <p:cNvPr id="7" name="Subtítulo 6"/>
          <p:cNvSpPr>
            <a:spLocks noGrp="1"/>
          </p:cNvSpPr>
          <p:nvPr>
            <p:ph type="subTitle" idx="1"/>
          </p:nvPr>
        </p:nvSpPr>
        <p:spPr>
          <a:xfrm>
            <a:off x="4425225" y="4060661"/>
            <a:ext cx="6987645" cy="1889378"/>
          </a:xfrm>
        </p:spPr>
        <p:txBody>
          <a:bodyPr>
            <a:normAutofit/>
          </a:bodyPr>
          <a:lstStyle/>
          <a:p>
            <a:pPr algn="ctr"/>
            <a:r>
              <a:rPr lang="pt-BR" sz="4000" dirty="0" smtClean="0">
                <a:solidFill>
                  <a:schemeClr val="bg2">
                    <a:lumMod val="10000"/>
                  </a:schemeClr>
                </a:solidFill>
                <a:latin typeface="Bell MT" panose="02020503060305020303" pitchFamily="18" charset="0"/>
              </a:rPr>
              <a:t>Representante</a:t>
            </a:r>
            <a:endParaRPr lang="pt-BR" sz="4000" dirty="0">
              <a:solidFill>
                <a:schemeClr val="bg2">
                  <a:lumMod val="10000"/>
                </a:schemeClr>
              </a:solidFill>
              <a:latin typeface="Bell MT" panose="02020503060305020303" pitchFamily="18" charset="0"/>
            </a:endParaRPr>
          </a:p>
          <a:p>
            <a:pPr algn="ctr"/>
            <a:r>
              <a:rPr lang="pt-BR" sz="4000" dirty="0" smtClean="0">
                <a:solidFill>
                  <a:schemeClr val="bg2">
                    <a:lumMod val="10000"/>
                  </a:schemeClr>
                </a:solidFill>
                <a:latin typeface="Bell MT" panose="02020503060305020303" pitchFamily="18" charset="0"/>
              </a:rPr>
              <a:t> </a:t>
            </a:r>
            <a:r>
              <a:rPr lang="pt-BR" sz="4000" b="1" dirty="0" smtClean="0">
                <a:solidFill>
                  <a:schemeClr val="bg2">
                    <a:lumMod val="10000"/>
                  </a:schemeClr>
                </a:solidFill>
                <a:latin typeface="Bell MT" panose="02020503060305020303" pitchFamily="18" charset="0"/>
              </a:rPr>
              <a:t>Carolina Mendes Franco</a:t>
            </a:r>
            <a:endParaRPr lang="pt-BR" sz="4000" b="1" dirty="0">
              <a:solidFill>
                <a:schemeClr val="bg2">
                  <a:lumMod val="10000"/>
                </a:schemeClr>
              </a:solidFill>
              <a:latin typeface="Bell MT" panose="02020503060305020303" pitchFamily="18" charset="0"/>
            </a:endParaRPr>
          </a:p>
        </p:txBody>
      </p:sp>
    </p:spTree>
    <p:extLst>
      <p:ext uri="{BB962C8B-B14F-4D97-AF65-F5344CB8AC3E}">
        <p14:creationId xmlns:p14="http://schemas.microsoft.com/office/powerpoint/2010/main" val="2795099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215154"/>
            <a:ext cx="10018713" cy="1398493"/>
          </a:xfrm>
        </p:spPr>
        <p:txBody>
          <a:bodyPr/>
          <a:lstStyle/>
          <a:p>
            <a:r>
              <a:rPr lang="pt-BR" dirty="0" smtClean="0">
                <a:solidFill>
                  <a:srgbClr val="00B0F0"/>
                </a:solidFill>
              </a:rPr>
              <a:t>USO </a:t>
            </a:r>
            <a:r>
              <a:rPr lang="pt-BR" dirty="0">
                <a:solidFill>
                  <a:srgbClr val="00B0F0"/>
                </a:solidFill>
              </a:rPr>
              <a:t>DA INFORMAÇÃO TECNOLÓGICA</a:t>
            </a:r>
            <a:br>
              <a:rPr lang="pt-BR" dirty="0">
                <a:solidFill>
                  <a:srgbClr val="00B0F0"/>
                </a:solidFill>
              </a:rPr>
            </a:br>
            <a:r>
              <a:rPr lang="pt-BR" sz="3200" dirty="0">
                <a:solidFill>
                  <a:schemeClr val="bg1">
                    <a:lumMod val="50000"/>
                  </a:schemeClr>
                </a:solidFill>
              </a:rPr>
              <a:t>http://www.fiocruz.br/vppis/gestec/info.php</a:t>
            </a:r>
          </a:p>
        </p:txBody>
      </p:sp>
      <p:sp>
        <p:nvSpPr>
          <p:cNvPr id="3" name="Espaço Reservado para Conteúdo 2"/>
          <p:cNvSpPr>
            <a:spLocks noGrp="1"/>
          </p:cNvSpPr>
          <p:nvPr>
            <p:ph idx="1"/>
          </p:nvPr>
        </p:nvSpPr>
        <p:spPr>
          <a:xfrm>
            <a:off x="981636" y="1613647"/>
            <a:ext cx="10521388" cy="5029200"/>
          </a:xfrm>
        </p:spPr>
        <p:txBody>
          <a:bodyPr>
            <a:normAutofit lnSpcReduction="10000"/>
          </a:bodyPr>
          <a:lstStyle/>
          <a:p>
            <a:pPr marL="0" indent="0" algn="ctr">
              <a:buNone/>
            </a:pPr>
            <a:r>
              <a:rPr lang="pt-BR" sz="3200" b="1" dirty="0" smtClean="0">
                <a:latin typeface="Baskerville Old Face" panose="02020602080505020303" pitchFamily="18" charset="0"/>
              </a:rPr>
              <a:t>Prospecção</a:t>
            </a:r>
            <a:r>
              <a:rPr lang="pt-BR" sz="2800" dirty="0" smtClean="0">
                <a:latin typeface="Baskerville Old Face" panose="02020602080505020303" pitchFamily="18" charset="0"/>
              </a:rPr>
              <a:t> </a:t>
            </a:r>
          </a:p>
          <a:p>
            <a:pPr algn="just">
              <a:buFont typeface="Wingdings" panose="05000000000000000000" pitchFamily="2" charset="2"/>
              <a:buChar char="è"/>
            </a:pPr>
            <a:r>
              <a:rPr lang="pt-BR" sz="2800" u="sng" dirty="0">
                <a:latin typeface="Baskerville Old Face" panose="02020602080505020303" pitchFamily="18" charset="0"/>
              </a:rPr>
              <a:t>B</a:t>
            </a:r>
            <a:r>
              <a:rPr lang="pt-BR" sz="2800" u="sng" dirty="0" smtClean="0">
                <a:latin typeface="Baskerville Old Face" panose="02020602080505020303" pitchFamily="18" charset="0"/>
              </a:rPr>
              <a:t>usca técnica</a:t>
            </a:r>
            <a:r>
              <a:rPr lang="pt-BR" sz="2800" dirty="0" smtClean="0">
                <a:latin typeface="Baskerville Old Face" panose="02020602080505020303" pitchFamily="18" charset="0"/>
              </a:rPr>
              <a:t>: Busca </a:t>
            </a:r>
            <a:r>
              <a:rPr lang="pt-BR" sz="2800" dirty="0">
                <a:latin typeface="Baskerville Old Face" panose="02020602080505020303" pitchFamily="18" charset="0"/>
              </a:rPr>
              <a:t>de informações com a finalidade de subsidiar a pesquisa para direcionamento da mesma frente </a:t>
            </a:r>
            <a:r>
              <a:rPr lang="pt-BR" sz="2800" dirty="0" smtClean="0">
                <a:latin typeface="Baskerville Old Face" panose="02020602080505020303" pitchFamily="18" charset="0"/>
              </a:rPr>
              <a:t>às </a:t>
            </a:r>
            <a:r>
              <a:rPr lang="pt-BR" sz="2800" dirty="0">
                <a:latin typeface="Baskerville Old Face" panose="02020602080505020303" pitchFamily="18" charset="0"/>
              </a:rPr>
              <a:t>rotas tecnológicas. </a:t>
            </a:r>
            <a:endParaRPr lang="pt-BR" sz="2800" dirty="0" smtClean="0">
              <a:latin typeface="Baskerville Old Face" panose="02020602080505020303" pitchFamily="18" charset="0"/>
            </a:endParaRPr>
          </a:p>
          <a:p>
            <a:pPr algn="just">
              <a:buFont typeface="Wingdings" panose="05000000000000000000" pitchFamily="2" charset="2"/>
              <a:buChar char="è"/>
            </a:pPr>
            <a:r>
              <a:rPr lang="pt-BR" sz="2800" u="sng" dirty="0">
                <a:latin typeface="Baskerville Old Face" panose="02020602080505020303" pitchFamily="18" charset="0"/>
              </a:rPr>
              <a:t>B</a:t>
            </a:r>
            <a:r>
              <a:rPr lang="pt-BR" sz="2800" u="sng" dirty="0" smtClean="0">
                <a:latin typeface="Baskerville Old Face" panose="02020602080505020303" pitchFamily="18" charset="0"/>
              </a:rPr>
              <a:t>usca Econômica/Mercado</a:t>
            </a:r>
            <a:r>
              <a:rPr lang="pt-BR" sz="2800" dirty="0" smtClean="0">
                <a:latin typeface="Baskerville Old Face" panose="02020602080505020303" pitchFamily="18" charset="0"/>
              </a:rPr>
              <a:t>: Permite </a:t>
            </a:r>
            <a:r>
              <a:rPr lang="pt-BR" sz="2800" dirty="0">
                <a:latin typeface="Baskerville Old Face" panose="02020602080505020303" pitchFamily="18" charset="0"/>
              </a:rPr>
              <a:t>a visão do mercado frente ao produtor e ao comprador, com informações amplas sobre concorrentes e tendências de mercado. </a:t>
            </a:r>
            <a:endParaRPr lang="pt-BR" sz="2800" dirty="0" smtClean="0">
              <a:latin typeface="Baskerville Old Face" panose="02020602080505020303" pitchFamily="18" charset="0"/>
            </a:endParaRPr>
          </a:p>
          <a:p>
            <a:pPr algn="just">
              <a:buFont typeface="Wingdings" panose="05000000000000000000" pitchFamily="2" charset="2"/>
              <a:buChar char="è"/>
            </a:pPr>
            <a:r>
              <a:rPr lang="pt-BR" sz="2800" u="sng" dirty="0">
                <a:latin typeface="Baskerville Old Face" panose="02020602080505020303" pitchFamily="18" charset="0"/>
              </a:rPr>
              <a:t>B</a:t>
            </a:r>
            <a:r>
              <a:rPr lang="pt-BR" sz="2800" u="sng" dirty="0" smtClean="0">
                <a:latin typeface="Baskerville Old Face" panose="02020602080505020303" pitchFamily="18" charset="0"/>
              </a:rPr>
              <a:t>usca </a:t>
            </a:r>
            <a:r>
              <a:rPr lang="pt-BR" sz="2800" u="sng" dirty="0">
                <a:latin typeface="Baskerville Old Face" panose="02020602080505020303" pitchFamily="18" charset="0"/>
              </a:rPr>
              <a:t>sobre </a:t>
            </a:r>
            <a:r>
              <a:rPr lang="pt-BR" sz="2800" u="sng" dirty="0" smtClean="0">
                <a:latin typeface="Baskerville Old Face" panose="02020602080505020303" pitchFamily="18" charset="0"/>
              </a:rPr>
              <a:t>Indústria/Empresa</a:t>
            </a:r>
            <a:r>
              <a:rPr lang="pt-BR" sz="2800" dirty="0" smtClean="0">
                <a:latin typeface="Baskerville Old Face" panose="02020602080505020303" pitchFamily="18" charset="0"/>
              </a:rPr>
              <a:t>: </a:t>
            </a:r>
            <a:r>
              <a:rPr lang="pt-BR" sz="2800" dirty="0">
                <a:latin typeface="Baskerville Old Face" panose="02020602080505020303" pitchFamily="18" charset="0"/>
              </a:rPr>
              <a:t>permite conhecimento de quem pode produzir, licenciar ou estabelecer parceria para o desenvolvimento </a:t>
            </a:r>
            <a:r>
              <a:rPr lang="pt-BR" sz="2800" dirty="0" smtClean="0">
                <a:latin typeface="Baskerville Old Face" panose="02020602080505020303" pitchFamily="18" charset="0"/>
              </a:rPr>
              <a:t>da pesquisa.</a:t>
            </a:r>
          </a:p>
          <a:p>
            <a:pPr algn="just">
              <a:buFont typeface="Wingdings" panose="05000000000000000000" pitchFamily="2" charset="2"/>
              <a:buChar char="è"/>
            </a:pPr>
            <a:r>
              <a:rPr lang="pt-BR" sz="2800" u="sng" dirty="0">
                <a:latin typeface="Baskerville Old Face" panose="02020602080505020303" pitchFamily="18" charset="0"/>
              </a:rPr>
              <a:t>B</a:t>
            </a:r>
            <a:r>
              <a:rPr lang="pt-BR" sz="2800" u="sng" dirty="0" smtClean="0">
                <a:latin typeface="Baskerville Old Face" panose="02020602080505020303" pitchFamily="18" charset="0"/>
              </a:rPr>
              <a:t>usca Legal</a:t>
            </a:r>
            <a:r>
              <a:rPr lang="pt-BR" sz="2800" dirty="0" smtClean="0">
                <a:latin typeface="Baskerville Old Face" panose="02020602080505020303" pitchFamily="18" charset="0"/>
              </a:rPr>
              <a:t>: utilizada </a:t>
            </a:r>
            <a:r>
              <a:rPr lang="pt-BR" sz="2800" dirty="0">
                <a:latin typeface="Baskerville Old Face" panose="02020602080505020303" pitchFamily="18" charset="0"/>
              </a:rPr>
              <a:t>para identificar possíveis infringências de patentes ou outros direitos de propriedade industrial.</a:t>
            </a:r>
          </a:p>
        </p:txBody>
      </p:sp>
    </p:spTree>
    <p:extLst>
      <p:ext uri="{BB962C8B-B14F-4D97-AF65-F5344CB8AC3E}">
        <p14:creationId xmlns:p14="http://schemas.microsoft.com/office/powerpoint/2010/main" val="491287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400" dirty="0">
                <a:solidFill>
                  <a:schemeClr val="accent1">
                    <a:lumMod val="50000"/>
                  </a:schemeClr>
                </a:solidFill>
                <a:latin typeface="Baskerville Old Face" panose="02020602080505020303" pitchFamily="18" charset="0"/>
              </a:rPr>
              <a:t>BASES </a:t>
            </a:r>
            <a:r>
              <a:rPr lang="pt-BR" sz="4400" dirty="0" smtClean="0">
                <a:solidFill>
                  <a:schemeClr val="accent1">
                    <a:lumMod val="50000"/>
                  </a:schemeClr>
                </a:solidFill>
                <a:latin typeface="Baskerville Old Face" panose="02020602080505020303" pitchFamily="18" charset="0"/>
              </a:rPr>
              <a:t>PÚBLICAS DE PATENTES</a:t>
            </a:r>
            <a:r>
              <a:rPr lang="pt-BR" sz="4400" dirty="0">
                <a:solidFill>
                  <a:schemeClr val="accent1">
                    <a:lumMod val="50000"/>
                  </a:schemeClr>
                </a:solidFill>
              </a:rPr>
              <a:t/>
            </a:r>
            <a:br>
              <a:rPr lang="pt-BR" sz="4400" dirty="0">
                <a:solidFill>
                  <a:schemeClr val="accent1">
                    <a:lumMod val="50000"/>
                  </a:schemeClr>
                </a:solidFill>
              </a:rPr>
            </a:br>
            <a:endParaRPr lang="pt-BR" sz="4400" dirty="0">
              <a:solidFill>
                <a:schemeClr val="accent1">
                  <a:lumMod val="50000"/>
                </a:schemeClr>
              </a:solidFill>
            </a:endParaRPr>
          </a:p>
        </p:txBody>
      </p:sp>
      <p:sp>
        <p:nvSpPr>
          <p:cNvPr id="3" name="Espaço Reservado para Conteúdo 2"/>
          <p:cNvSpPr>
            <a:spLocks noGrp="1"/>
          </p:cNvSpPr>
          <p:nvPr>
            <p:ph idx="1"/>
          </p:nvPr>
        </p:nvSpPr>
        <p:spPr>
          <a:xfrm>
            <a:off x="1484310" y="1882589"/>
            <a:ext cx="10018713" cy="4276164"/>
          </a:xfrm>
        </p:spPr>
        <p:txBody>
          <a:bodyPr>
            <a:noAutofit/>
          </a:bodyPr>
          <a:lstStyle/>
          <a:p>
            <a:pPr marL="0" indent="0">
              <a:buNone/>
            </a:pPr>
            <a:endParaRPr lang="pt-BR" sz="3600" dirty="0"/>
          </a:p>
          <a:p>
            <a:pPr marL="0" indent="0">
              <a:buNone/>
            </a:pPr>
            <a:r>
              <a:rPr lang="pt-BR" sz="3600" dirty="0"/>
              <a:t>USPTO (http://www.uspto.gov/)</a:t>
            </a:r>
          </a:p>
          <a:p>
            <a:pPr marL="0" indent="0">
              <a:buNone/>
            </a:pPr>
            <a:endParaRPr lang="pt-BR" sz="3600" dirty="0"/>
          </a:p>
          <a:p>
            <a:pPr marL="0" indent="0">
              <a:buNone/>
            </a:pPr>
            <a:r>
              <a:rPr lang="pt-BR" sz="3600" dirty="0"/>
              <a:t>EPO (http://www.european-patent-office.org)</a:t>
            </a:r>
          </a:p>
          <a:p>
            <a:pPr marL="0" indent="0">
              <a:buNone/>
            </a:pPr>
            <a:endParaRPr lang="pt-BR" sz="3600" dirty="0"/>
          </a:p>
          <a:p>
            <a:pPr marL="0" indent="0">
              <a:buNone/>
            </a:pPr>
            <a:r>
              <a:rPr lang="pt-BR" sz="3600" dirty="0"/>
              <a:t>INPI (http://inpi.gov.br)</a:t>
            </a:r>
          </a:p>
        </p:txBody>
      </p:sp>
    </p:spTree>
    <p:extLst>
      <p:ext uri="{BB962C8B-B14F-4D97-AF65-F5344CB8AC3E}">
        <p14:creationId xmlns:p14="http://schemas.microsoft.com/office/powerpoint/2010/main" val="36375609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latin typeface="Baskerville Old Face" panose="02020602080505020303" pitchFamily="18" charset="0"/>
              </a:rPr>
              <a:t>DIREITO AUTORAL</a:t>
            </a:r>
            <a:br>
              <a:rPr lang="pt-BR" dirty="0" smtClean="0">
                <a:latin typeface="Baskerville Old Face" panose="02020602080505020303" pitchFamily="18" charset="0"/>
              </a:rPr>
            </a:br>
            <a:r>
              <a:rPr lang="pt-BR" dirty="0" smtClean="0">
                <a:latin typeface="Baskerville Old Face" panose="02020602080505020303" pitchFamily="18" charset="0"/>
              </a:rPr>
              <a:t>Lei 9.610/98)</a:t>
            </a:r>
            <a:endParaRPr lang="pt-BR" dirty="0">
              <a:latin typeface="Baskerville Old Face" panose="02020602080505020303" pitchFamily="18" charset="0"/>
            </a:endParaRPr>
          </a:p>
        </p:txBody>
      </p:sp>
      <p:sp>
        <p:nvSpPr>
          <p:cNvPr id="3" name="Espaço Reservado para Conteúdo 2"/>
          <p:cNvSpPr>
            <a:spLocks noGrp="1"/>
          </p:cNvSpPr>
          <p:nvPr>
            <p:ph idx="1"/>
          </p:nvPr>
        </p:nvSpPr>
        <p:spPr/>
        <p:txBody>
          <a:bodyPr>
            <a:normAutofit/>
          </a:bodyPr>
          <a:lstStyle/>
          <a:p>
            <a:pPr marL="0" indent="0">
              <a:buNone/>
            </a:pPr>
            <a:r>
              <a:rPr lang="pt-BR" sz="4000" dirty="0" smtClean="0">
                <a:latin typeface="Baskerville Old Face" panose="02020602080505020303" pitchFamily="18" charset="0"/>
              </a:rPr>
              <a:t>Protege criações, não ideias (Art. 7º).</a:t>
            </a:r>
          </a:p>
          <a:p>
            <a:pPr marL="0" indent="0">
              <a:buNone/>
            </a:pPr>
            <a:r>
              <a:rPr lang="pt-BR" sz="4000" dirty="0" smtClean="0">
                <a:latin typeface="Baskerville Old Face" panose="02020602080505020303" pitchFamily="18" charset="0"/>
              </a:rPr>
              <a:t>Momento: Desde à criação.</a:t>
            </a:r>
          </a:p>
          <a:p>
            <a:pPr marL="0" indent="0">
              <a:buNone/>
            </a:pPr>
            <a:r>
              <a:rPr lang="pt-BR" sz="4000" dirty="0" smtClean="0">
                <a:latin typeface="Baskerville Old Face" panose="02020602080505020303" pitchFamily="18" charset="0"/>
              </a:rPr>
              <a:t>Registro: Opcional</a:t>
            </a:r>
            <a:endParaRPr lang="pt-BR" sz="4000" dirty="0">
              <a:latin typeface="Baskerville Old Face" panose="02020602080505020303" pitchFamily="18" charset="0"/>
            </a:endParaRPr>
          </a:p>
        </p:txBody>
      </p:sp>
    </p:spTree>
    <p:extLst>
      <p:ext uri="{BB962C8B-B14F-4D97-AF65-F5344CB8AC3E}">
        <p14:creationId xmlns:p14="http://schemas.microsoft.com/office/powerpoint/2010/main" val="34715282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400" b="1" dirty="0" smtClean="0">
                <a:solidFill>
                  <a:srgbClr val="002060"/>
                </a:solidFill>
              </a:rPr>
              <a:t>AUTORIA, COAUTORIA, TITULARIDADE E DIREITOS CONEXOS</a:t>
            </a:r>
            <a:endParaRPr lang="pt-BR" sz="4400" b="1" dirty="0">
              <a:solidFill>
                <a:srgbClr val="002060"/>
              </a:solidFill>
            </a:endParaRPr>
          </a:p>
        </p:txBody>
      </p:sp>
      <p:sp>
        <p:nvSpPr>
          <p:cNvPr id="3" name="Espaço Reservado para Conteúdo 2"/>
          <p:cNvSpPr>
            <a:spLocks noGrp="1"/>
          </p:cNvSpPr>
          <p:nvPr>
            <p:ph idx="1"/>
          </p:nvPr>
        </p:nvSpPr>
        <p:spPr/>
        <p:txBody>
          <a:bodyPr>
            <a:normAutofit/>
          </a:bodyPr>
          <a:lstStyle/>
          <a:p>
            <a:pPr marL="0" indent="0">
              <a:buNone/>
            </a:pPr>
            <a:r>
              <a:rPr lang="pt-BR" sz="4800" dirty="0" smtClean="0">
                <a:solidFill>
                  <a:srgbClr val="00B0F0"/>
                </a:solidFill>
                <a:latin typeface="Baskerville Old Face" panose="02020602080505020303" pitchFamily="18" charset="0"/>
              </a:rPr>
              <a:t>DIREITOS MORAIS X DIREITOS PATRIMONIAIS</a:t>
            </a:r>
          </a:p>
          <a:p>
            <a:pPr marL="0" indent="0">
              <a:buNone/>
            </a:pPr>
            <a:r>
              <a:rPr lang="pt-BR" sz="4800" dirty="0" smtClean="0">
                <a:solidFill>
                  <a:schemeClr val="bg2">
                    <a:lumMod val="10000"/>
                  </a:schemeClr>
                </a:solidFill>
                <a:latin typeface="Baskerville Old Face" panose="02020602080505020303" pitchFamily="18" charset="0"/>
                <a:sym typeface="Wingdings" panose="05000000000000000000" pitchFamily="2" charset="2"/>
              </a:rPr>
              <a:t></a:t>
            </a:r>
            <a:r>
              <a:rPr lang="pt-BR" sz="4800" dirty="0" smtClean="0">
                <a:solidFill>
                  <a:schemeClr val="bg2">
                    <a:lumMod val="10000"/>
                  </a:schemeClr>
                </a:solidFill>
                <a:latin typeface="Baskerville Old Face" panose="02020602080505020303" pitchFamily="18" charset="0"/>
              </a:rPr>
              <a:t>ACESSO ABERTO</a:t>
            </a:r>
            <a:endParaRPr lang="pt-BR" sz="4800" dirty="0">
              <a:solidFill>
                <a:schemeClr val="bg2">
                  <a:lumMod val="10000"/>
                </a:schemeClr>
              </a:solidFill>
              <a:latin typeface="Baskerville Old Face" panose="02020602080505020303" pitchFamily="18" charset="0"/>
            </a:endParaRPr>
          </a:p>
        </p:txBody>
      </p:sp>
    </p:spTree>
    <p:extLst>
      <p:ext uri="{BB962C8B-B14F-4D97-AF65-F5344CB8AC3E}">
        <p14:creationId xmlns:p14="http://schemas.microsoft.com/office/powerpoint/2010/main" val="236738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latin typeface="Baskerville Old Face" panose="02020602080505020303" pitchFamily="18" charset="0"/>
              </a:rPr>
              <a:t>PROGRAMA DE COMPUTADOR</a:t>
            </a:r>
            <a:br>
              <a:rPr lang="pt-BR" dirty="0" smtClean="0">
                <a:latin typeface="Baskerville Old Face" panose="02020602080505020303" pitchFamily="18" charset="0"/>
              </a:rPr>
            </a:br>
            <a:r>
              <a:rPr lang="pt-BR" dirty="0" smtClean="0">
                <a:latin typeface="Baskerville Old Face" panose="02020602080505020303" pitchFamily="18" charset="0"/>
              </a:rPr>
              <a:t>Lei 9.609/98</a:t>
            </a:r>
            <a:endParaRPr lang="pt-BR" dirty="0">
              <a:latin typeface="Baskerville Old Face" panose="02020602080505020303" pitchFamily="18" charset="0"/>
            </a:endParaRPr>
          </a:p>
        </p:txBody>
      </p:sp>
      <p:sp>
        <p:nvSpPr>
          <p:cNvPr id="3" name="Espaço Reservado para Conteúdo 2"/>
          <p:cNvSpPr>
            <a:spLocks noGrp="1"/>
          </p:cNvSpPr>
          <p:nvPr>
            <p:ph idx="1"/>
          </p:nvPr>
        </p:nvSpPr>
        <p:spPr/>
        <p:txBody>
          <a:bodyPr>
            <a:normAutofit fontScale="85000" lnSpcReduction="20000"/>
          </a:bodyPr>
          <a:lstStyle/>
          <a:p>
            <a:pPr marL="0" indent="0">
              <a:buNone/>
            </a:pPr>
            <a:r>
              <a:rPr lang="pt-BR" sz="6000" dirty="0" smtClean="0">
                <a:solidFill>
                  <a:schemeClr val="tx2"/>
                </a:solidFill>
                <a:latin typeface="Baskerville Old Face" panose="02020602080505020303" pitchFamily="18" charset="0"/>
              </a:rPr>
              <a:t>ART. 2º - PROTEÇÃO DIREITO AUTORAL</a:t>
            </a:r>
          </a:p>
          <a:p>
            <a:pPr marL="0" indent="0">
              <a:buNone/>
            </a:pPr>
            <a:r>
              <a:rPr lang="pt-BR" sz="6000" dirty="0" smtClean="0">
                <a:solidFill>
                  <a:schemeClr val="accent1">
                    <a:lumMod val="75000"/>
                  </a:schemeClr>
                </a:solidFill>
              </a:rPr>
              <a:t>REGISTRO INPI</a:t>
            </a:r>
            <a:endParaRPr lang="pt-BR" sz="6000" dirty="0">
              <a:solidFill>
                <a:schemeClr val="accent1">
                  <a:lumMod val="75000"/>
                </a:schemeClr>
              </a:solidFill>
            </a:endParaRPr>
          </a:p>
          <a:p>
            <a:pPr marL="0" indent="0">
              <a:buNone/>
            </a:pPr>
            <a:r>
              <a:rPr lang="pt-BR" sz="4800" dirty="0" smtClean="0">
                <a:solidFill>
                  <a:schemeClr val="tx2"/>
                </a:solidFill>
                <a:latin typeface="Baskerville Old Face" panose="02020602080505020303" pitchFamily="18" charset="0"/>
              </a:rPr>
              <a:t>ART. 4º - PERTENCE AO EMPREGADOR</a:t>
            </a:r>
            <a:endParaRPr lang="pt-BR" sz="4800" dirty="0">
              <a:solidFill>
                <a:schemeClr val="tx2"/>
              </a:solidFill>
              <a:latin typeface="Baskerville Old Face" panose="02020602080505020303" pitchFamily="18" charset="0"/>
            </a:endParaRPr>
          </a:p>
        </p:txBody>
      </p:sp>
    </p:spTree>
    <p:extLst>
      <p:ext uri="{BB962C8B-B14F-4D97-AF65-F5344CB8AC3E}">
        <p14:creationId xmlns:p14="http://schemas.microsoft.com/office/powerpoint/2010/main" val="539071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400" dirty="0" smtClean="0">
                <a:solidFill>
                  <a:schemeClr val="accent1">
                    <a:lumMod val="75000"/>
                  </a:schemeClr>
                </a:solidFill>
                <a:latin typeface="Baskerville Old Face" panose="02020602080505020303" pitchFamily="18" charset="0"/>
              </a:rPr>
              <a:t>ACESSO AO PATRIMÔNIO GENÉTICO</a:t>
            </a:r>
            <a:endParaRPr lang="pt-BR" sz="4400" dirty="0">
              <a:solidFill>
                <a:schemeClr val="accent1">
                  <a:lumMod val="75000"/>
                </a:schemeClr>
              </a:solidFill>
              <a:latin typeface="Baskerville Old Face" panose="02020602080505020303" pitchFamily="18" charset="0"/>
            </a:endParaRPr>
          </a:p>
        </p:txBody>
      </p:sp>
      <p:sp>
        <p:nvSpPr>
          <p:cNvPr id="3" name="Espaço Reservado para Conteúdo 2"/>
          <p:cNvSpPr>
            <a:spLocks noGrp="1"/>
          </p:cNvSpPr>
          <p:nvPr>
            <p:ph idx="1"/>
          </p:nvPr>
        </p:nvSpPr>
        <p:spPr/>
        <p:txBody>
          <a:bodyPr/>
          <a:lstStyle/>
          <a:p>
            <a:pPr marL="0" indent="0">
              <a:buNone/>
            </a:pPr>
            <a:r>
              <a:rPr lang="pt-BR" dirty="0" smtClean="0">
                <a:sym typeface="Wingdings" panose="05000000000000000000" pitchFamily="2" charset="2"/>
              </a:rPr>
              <a:t></a:t>
            </a:r>
            <a:r>
              <a:rPr lang="pt-BR" sz="2800" dirty="0" smtClean="0"/>
              <a:t>NECESSIDADE DE AUTORIZAÇÃO PRÉVIA </a:t>
            </a:r>
          </a:p>
          <a:p>
            <a:pPr marL="0" indent="0">
              <a:buNone/>
            </a:pPr>
            <a:endParaRPr lang="pt-BR" sz="2800" dirty="0"/>
          </a:p>
          <a:p>
            <a:pPr marL="0" indent="0">
              <a:buNone/>
            </a:pPr>
            <a:r>
              <a:rPr lang="pt-BR" sz="2800" dirty="0" smtClean="0">
                <a:sym typeface="Wingdings" panose="05000000000000000000" pitchFamily="2" charset="2"/>
              </a:rPr>
              <a:t></a:t>
            </a:r>
            <a:r>
              <a:rPr lang="pt-BR" sz="2800" dirty="0" smtClean="0"/>
              <a:t>SÓ PESQUISA, SEM DESENVOLVIMENTO TECNOLÓGICO: CNPQ (portal-adm.cnpq.br/web/</a:t>
            </a:r>
            <a:r>
              <a:rPr lang="pt-BR" sz="2800" dirty="0" err="1" smtClean="0"/>
              <a:t>guest</a:t>
            </a:r>
            <a:r>
              <a:rPr lang="pt-BR" sz="2800" dirty="0" smtClean="0"/>
              <a:t>/projeto-de-pesquisa-de-acesso-</a:t>
            </a:r>
            <a:r>
              <a:rPr lang="pt-BR" sz="2800" dirty="0" err="1" smtClean="0"/>
              <a:t>aopg</a:t>
            </a:r>
            <a:r>
              <a:rPr lang="pt-BR" sz="2800" dirty="0" smtClean="0"/>
              <a:t>)</a:t>
            </a:r>
            <a:endParaRPr lang="pt-BR" sz="2800" dirty="0"/>
          </a:p>
        </p:txBody>
      </p:sp>
    </p:spTree>
    <p:extLst>
      <p:ext uri="{BB962C8B-B14F-4D97-AF65-F5344CB8AC3E}">
        <p14:creationId xmlns:p14="http://schemas.microsoft.com/office/powerpoint/2010/main" val="39512208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latin typeface="Baskerville Old Face" panose="02020602080505020303" pitchFamily="18" charset="0"/>
              </a:rPr>
              <a:t>OBRIGADA!</a:t>
            </a:r>
            <a:endParaRPr lang="pt-BR" dirty="0">
              <a:latin typeface="Baskerville Old Face" panose="02020602080505020303" pitchFamily="18" charset="0"/>
            </a:endParaRPr>
          </a:p>
        </p:txBody>
      </p:sp>
      <p:sp>
        <p:nvSpPr>
          <p:cNvPr id="3" name="Espaço Reservado para Conteúdo 2"/>
          <p:cNvSpPr>
            <a:spLocks noGrp="1"/>
          </p:cNvSpPr>
          <p:nvPr>
            <p:ph idx="1"/>
          </p:nvPr>
        </p:nvSpPr>
        <p:spPr/>
        <p:txBody>
          <a:bodyPr/>
          <a:lstStyle/>
          <a:p>
            <a:r>
              <a:rPr lang="pt-BR" dirty="0" smtClean="0">
                <a:latin typeface="Baskerville Old Face" panose="02020602080505020303" pitchFamily="18" charset="0"/>
              </a:rPr>
              <a:t>CAROLINA MENDES FRANCO</a:t>
            </a:r>
          </a:p>
          <a:p>
            <a:endParaRPr lang="pt-BR" dirty="0">
              <a:latin typeface="Baskerville Old Face" panose="02020602080505020303" pitchFamily="18" charset="0"/>
            </a:endParaRPr>
          </a:p>
          <a:p>
            <a:r>
              <a:rPr lang="pt-BR" dirty="0" smtClean="0">
                <a:latin typeface="Baskerville Old Face" panose="02020602080505020303" pitchFamily="18" charset="0"/>
                <a:hlinkClick r:id="rId2"/>
              </a:rPr>
              <a:t>carolinafranco@ensp.fiocruz.br</a:t>
            </a:r>
            <a:endParaRPr lang="pt-BR" dirty="0" smtClean="0">
              <a:latin typeface="Baskerville Old Face" panose="02020602080505020303" pitchFamily="18" charset="0"/>
            </a:endParaRPr>
          </a:p>
          <a:p>
            <a:r>
              <a:rPr lang="pt-BR" dirty="0" smtClean="0">
                <a:latin typeface="Baskerville Old Face" panose="02020602080505020303" pitchFamily="18" charset="0"/>
              </a:rPr>
              <a:t>Ramal: 2498</a:t>
            </a:r>
          </a:p>
          <a:p>
            <a:pPr marL="0" indent="0">
              <a:buNone/>
            </a:pPr>
            <a:endParaRPr lang="pt-BR" dirty="0">
              <a:latin typeface="Baskerville Old Face" panose="02020602080505020303" pitchFamily="18" charset="0"/>
            </a:endParaRPr>
          </a:p>
        </p:txBody>
      </p:sp>
    </p:spTree>
    <p:extLst>
      <p:ext uri="{BB962C8B-B14F-4D97-AF65-F5344CB8AC3E}">
        <p14:creationId xmlns:p14="http://schemas.microsoft.com/office/powerpoint/2010/main" val="37528144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tângulo 9"/>
          <p:cNvSpPr/>
          <p:nvPr/>
        </p:nvSpPr>
        <p:spPr>
          <a:xfrm>
            <a:off x="1661373" y="1323733"/>
            <a:ext cx="10341736" cy="5170646"/>
          </a:xfrm>
          <a:prstGeom prst="rect">
            <a:avLst/>
          </a:prstGeom>
        </p:spPr>
        <p:txBody>
          <a:bodyPr wrap="square">
            <a:spAutoFit/>
          </a:bodyPr>
          <a:lstStyle/>
          <a:p>
            <a:r>
              <a:rPr lang="pt-BR" sz="3600" dirty="0" smtClean="0"/>
              <a:t> </a:t>
            </a:r>
            <a:r>
              <a:rPr lang="pt-BR" sz="4000" dirty="0">
                <a:solidFill>
                  <a:schemeClr val="accent1">
                    <a:lumMod val="50000"/>
                  </a:schemeClr>
                </a:solidFill>
              </a:rPr>
              <a:t>NIT-ENSP </a:t>
            </a:r>
            <a:r>
              <a:rPr lang="pt-BR" sz="4000" dirty="0" smtClean="0">
                <a:solidFill>
                  <a:schemeClr val="accent1">
                    <a:lumMod val="50000"/>
                  </a:schemeClr>
                </a:solidFill>
              </a:rPr>
              <a:t>está vinculado à </a:t>
            </a:r>
            <a:r>
              <a:rPr lang="pt-BR" sz="4000" dirty="0" err="1">
                <a:solidFill>
                  <a:schemeClr val="accent1">
                    <a:lumMod val="50000"/>
                  </a:schemeClr>
                </a:solidFill>
              </a:rPr>
              <a:t>Vice-Direção</a:t>
            </a:r>
            <a:r>
              <a:rPr lang="pt-BR" sz="4000" dirty="0">
                <a:solidFill>
                  <a:schemeClr val="accent1">
                    <a:lumMod val="50000"/>
                  </a:schemeClr>
                </a:solidFill>
              </a:rPr>
              <a:t> de Pesquisa e Desenvolvimento </a:t>
            </a:r>
            <a:r>
              <a:rPr lang="pt-BR" sz="4000" dirty="0" smtClean="0">
                <a:solidFill>
                  <a:schemeClr val="accent1">
                    <a:lumMod val="50000"/>
                  </a:schemeClr>
                </a:solidFill>
              </a:rPr>
              <a:t>Tecnológico da ENSP</a:t>
            </a:r>
            <a:r>
              <a:rPr lang="pt-BR" sz="3600" dirty="0" smtClean="0">
                <a:solidFill>
                  <a:schemeClr val="accent1">
                    <a:lumMod val="50000"/>
                  </a:schemeClr>
                </a:solidFill>
              </a:rPr>
              <a:t>.</a:t>
            </a:r>
          </a:p>
          <a:p>
            <a:endParaRPr lang="pt-BR" sz="3600" dirty="0"/>
          </a:p>
          <a:p>
            <a:endParaRPr lang="pt-BR" sz="4000" dirty="0" smtClean="0"/>
          </a:p>
          <a:p>
            <a:r>
              <a:rPr lang="pt-BR" sz="4000" dirty="0" smtClean="0"/>
              <a:t>O NIT-ENSP integra o </a:t>
            </a:r>
            <a:r>
              <a:rPr lang="pt-BR" sz="4000" dirty="0"/>
              <a:t>Sistema </a:t>
            </a:r>
            <a:r>
              <a:rPr lang="pt-BR" sz="4000" dirty="0" err="1"/>
              <a:t>Gestec</a:t>
            </a:r>
            <a:r>
              <a:rPr lang="pt-BR" sz="4000" dirty="0"/>
              <a:t>-NIT, coordenado pela </a:t>
            </a:r>
            <a:r>
              <a:rPr lang="pt-BR" sz="4000" dirty="0" err="1"/>
              <a:t>Gestec</a:t>
            </a:r>
            <a:r>
              <a:rPr lang="pt-BR" sz="4000" dirty="0"/>
              <a:t>.</a:t>
            </a:r>
          </a:p>
          <a:p>
            <a:endParaRPr lang="pt-BR" dirty="0"/>
          </a:p>
          <a:p>
            <a:r>
              <a:rPr lang="pt-BR" dirty="0" smtClean="0"/>
              <a:t>:</a:t>
            </a:r>
            <a:endParaRPr lang="pt-BR" dirty="0"/>
          </a:p>
          <a:p>
            <a:endParaRPr lang="pt-BR" dirty="0"/>
          </a:p>
        </p:txBody>
      </p:sp>
    </p:spTree>
    <p:extLst>
      <p:ext uri="{BB962C8B-B14F-4D97-AF65-F5344CB8AC3E}">
        <p14:creationId xmlns:p14="http://schemas.microsoft.com/office/powerpoint/2010/main" val="6429789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stretch>
            <a:fillRect/>
          </a:stretch>
        </p:blipFill>
        <p:spPr>
          <a:xfrm>
            <a:off x="2650435" y="1351722"/>
            <a:ext cx="8110330" cy="5506278"/>
          </a:xfrm>
          <a:prstGeom prst="rect">
            <a:avLst/>
          </a:prstGeom>
        </p:spPr>
      </p:pic>
      <p:sp>
        <p:nvSpPr>
          <p:cNvPr id="5" name="Título 4"/>
          <p:cNvSpPr>
            <a:spLocks noGrp="1"/>
          </p:cNvSpPr>
          <p:nvPr>
            <p:ph type="title"/>
          </p:nvPr>
        </p:nvSpPr>
        <p:spPr>
          <a:xfrm>
            <a:off x="1484311" y="685801"/>
            <a:ext cx="10018713" cy="109330"/>
          </a:xfrm>
        </p:spPr>
        <p:txBody>
          <a:bodyPr>
            <a:normAutofit fontScale="90000"/>
          </a:bodyPr>
          <a:lstStyle/>
          <a:p>
            <a:r>
              <a:rPr lang="pt-BR" dirty="0" smtClean="0"/>
              <a:t>http://www.fiocruz.br/vppis/gestec/sistema_gestecnit/</a:t>
            </a:r>
            <a:endParaRPr lang="pt-BR" dirty="0"/>
          </a:p>
        </p:txBody>
      </p:sp>
      <p:sp>
        <p:nvSpPr>
          <p:cNvPr id="6" name="Espaço Reservado para Conteúdo 5"/>
          <p:cNvSpPr>
            <a:spLocks noGrp="1"/>
          </p:cNvSpPr>
          <p:nvPr>
            <p:ph idx="1"/>
          </p:nvPr>
        </p:nvSpPr>
        <p:spPr/>
        <p:txBody>
          <a:bodyPr/>
          <a:lstStyle/>
          <a:p>
            <a:endParaRPr lang="pt-BR" dirty="0"/>
          </a:p>
        </p:txBody>
      </p:sp>
    </p:spTree>
    <p:extLst>
      <p:ext uri="{BB962C8B-B14F-4D97-AF65-F5344CB8AC3E}">
        <p14:creationId xmlns:p14="http://schemas.microsoft.com/office/powerpoint/2010/main" val="11216650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5400" dirty="0" smtClean="0">
                <a:solidFill>
                  <a:schemeClr val="accent1">
                    <a:lumMod val="75000"/>
                  </a:schemeClr>
                </a:solidFill>
              </a:rPr>
              <a:t>ÁREAS DE COMPETÊNCIA GESTEC</a:t>
            </a:r>
            <a:endParaRPr lang="pt-BR" sz="5400" dirty="0">
              <a:solidFill>
                <a:schemeClr val="accent1">
                  <a:lumMod val="75000"/>
                </a:schemeClr>
              </a:solidFill>
            </a:endParaRPr>
          </a:p>
        </p:txBody>
      </p:sp>
      <p:sp>
        <p:nvSpPr>
          <p:cNvPr id="3" name="Retângulo 2"/>
          <p:cNvSpPr/>
          <p:nvPr/>
        </p:nvSpPr>
        <p:spPr>
          <a:xfrm>
            <a:off x="1004551" y="2967335"/>
            <a:ext cx="11011438" cy="3785652"/>
          </a:xfrm>
          <a:prstGeom prst="rect">
            <a:avLst/>
          </a:prstGeom>
        </p:spPr>
        <p:txBody>
          <a:bodyPr wrap="square">
            <a:spAutoFit/>
          </a:bodyPr>
          <a:lstStyle/>
          <a:p>
            <a:pPr algn="just"/>
            <a:r>
              <a:rPr lang="pt-BR" sz="4800" dirty="0" smtClean="0"/>
              <a:t>-</a:t>
            </a:r>
            <a:r>
              <a:rPr lang="pt-BR" sz="4800" dirty="0"/>
              <a:t>Patentes, </a:t>
            </a:r>
          </a:p>
          <a:p>
            <a:pPr algn="just"/>
            <a:r>
              <a:rPr lang="pt-BR" sz="4800" dirty="0"/>
              <a:t>-Informação Tecnológica,</a:t>
            </a:r>
          </a:p>
          <a:p>
            <a:pPr algn="just"/>
            <a:r>
              <a:rPr lang="pt-BR" sz="4800" dirty="0"/>
              <a:t>-</a:t>
            </a:r>
            <a:r>
              <a:rPr lang="pt-BR" sz="4800" dirty="0" smtClean="0"/>
              <a:t>Transferência </a:t>
            </a:r>
            <a:r>
              <a:rPr lang="pt-BR" sz="4800" dirty="0"/>
              <a:t>de </a:t>
            </a:r>
            <a:r>
              <a:rPr lang="pt-BR" sz="4800" dirty="0" smtClean="0"/>
              <a:t>Tecnologia e Direito </a:t>
            </a:r>
            <a:r>
              <a:rPr lang="pt-BR" sz="4800" dirty="0"/>
              <a:t>de Autor e Proteção de programas de </a:t>
            </a:r>
            <a:r>
              <a:rPr lang="pt-BR" sz="4800" dirty="0" smtClean="0"/>
              <a:t>computador</a:t>
            </a:r>
            <a:r>
              <a:rPr lang="pt-BR" sz="4800" dirty="0"/>
              <a:t>.</a:t>
            </a:r>
            <a:endParaRPr lang="pt-BR" sz="4800" dirty="0" smtClean="0"/>
          </a:p>
        </p:txBody>
      </p:sp>
    </p:spTree>
    <p:extLst>
      <p:ext uri="{BB962C8B-B14F-4D97-AF65-F5344CB8AC3E}">
        <p14:creationId xmlns:p14="http://schemas.microsoft.com/office/powerpoint/2010/main" val="5867559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661375" y="197346"/>
            <a:ext cx="10264462" cy="6340197"/>
          </a:xfrm>
          <a:prstGeom prst="rect">
            <a:avLst/>
          </a:prstGeom>
        </p:spPr>
        <p:txBody>
          <a:bodyPr wrap="square">
            <a:spAutoFit/>
          </a:bodyPr>
          <a:lstStyle/>
          <a:p>
            <a:r>
              <a:rPr lang="pt-BR" sz="2800" dirty="0" smtClean="0"/>
              <a:t>COMPETÊNCIAS NIT ENSP</a:t>
            </a:r>
          </a:p>
          <a:p>
            <a:endParaRPr lang="pt-BR" dirty="0"/>
          </a:p>
          <a:p>
            <a:r>
              <a:rPr lang="pt-BR" sz="2400" dirty="0" smtClean="0"/>
              <a:t>i</a:t>
            </a:r>
            <a:r>
              <a:rPr lang="pt-BR" sz="2400" dirty="0"/>
              <a:t>) difundir a política institucional de estímulo à</a:t>
            </a:r>
            <a:r>
              <a:rPr lang="pt-BR" sz="2400" dirty="0" smtClean="0"/>
              <a:t> </a:t>
            </a:r>
            <a:r>
              <a:rPr lang="pt-BR" sz="2400" dirty="0"/>
              <a:t>inovação, proteção intelectual e licenciamento das criações no âmbito da ENSP</a:t>
            </a:r>
            <a:r>
              <a:rPr lang="pt-BR" sz="2400" dirty="0" smtClean="0"/>
              <a:t>;</a:t>
            </a:r>
            <a:endParaRPr lang="pt-BR" sz="2400" dirty="0"/>
          </a:p>
          <a:p>
            <a:r>
              <a:rPr lang="pt-BR" sz="2400" dirty="0" err="1"/>
              <a:t>ii</a:t>
            </a:r>
            <a:r>
              <a:rPr lang="pt-BR" sz="2400" dirty="0"/>
              <a:t>) atuar no processo de proteção das criações intelectuais produzidas pelos servidores, colaboradores e alunos da ENSP</a:t>
            </a:r>
            <a:r>
              <a:rPr lang="pt-BR" sz="2400" dirty="0" smtClean="0"/>
              <a:t>,</a:t>
            </a:r>
            <a:endParaRPr lang="pt-BR" sz="2400" dirty="0"/>
          </a:p>
          <a:p>
            <a:r>
              <a:rPr lang="pt-BR" sz="2400" dirty="0" err="1"/>
              <a:t>iii</a:t>
            </a:r>
            <a:r>
              <a:rPr lang="pt-BR" sz="2400" dirty="0"/>
              <a:t>) atuar no processo de prospecção de parceiros para o desenvolvimento conjunto de projetos e licenciamento das criações intelectuais produzidas pelos servidores, colaboradores e alunos da ENSP;</a:t>
            </a:r>
          </a:p>
          <a:p>
            <a:r>
              <a:rPr lang="pt-BR" sz="2400" dirty="0" err="1" smtClean="0"/>
              <a:t>iv</a:t>
            </a:r>
            <a:r>
              <a:rPr lang="pt-BR" sz="2400" dirty="0"/>
              <a:t>) articular-se com os demais </a:t>
            </a:r>
            <a:r>
              <a:rPr lang="pt-BR" sz="2400" dirty="0" err="1"/>
              <a:t>NITs</a:t>
            </a:r>
            <a:r>
              <a:rPr lang="pt-BR" sz="2400" dirty="0"/>
              <a:t> em torno do processo de inovação na Fiocruz;</a:t>
            </a:r>
          </a:p>
          <a:p>
            <a:r>
              <a:rPr lang="pt-BR" sz="2400" dirty="0" smtClean="0"/>
              <a:t>v</a:t>
            </a:r>
            <a:r>
              <a:rPr lang="pt-BR" sz="2400" dirty="0"/>
              <a:t>) estimular o acesso e uso da informação tecnológica como ferramenta de inovação no âmbito da ENSP </a:t>
            </a:r>
            <a:r>
              <a:rPr lang="pt-BR" sz="2400" dirty="0" smtClean="0"/>
              <a:t>;</a:t>
            </a:r>
            <a:endParaRPr lang="pt-BR" sz="2400" dirty="0"/>
          </a:p>
          <a:p>
            <a:r>
              <a:rPr lang="pt-BR" sz="2400" dirty="0"/>
              <a:t>vi) efetuar a prospecção de projetos de pesquisa da ENSP com viabilidade de inovação em saúde e</a:t>
            </a:r>
          </a:p>
          <a:p>
            <a:r>
              <a:rPr lang="pt-BR" sz="2400" dirty="0" err="1" smtClean="0"/>
              <a:t>vii</a:t>
            </a:r>
            <a:r>
              <a:rPr lang="pt-BR" sz="2400" dirty="0"/>
              <a:t>) atuar no processo de formalização das pesquisas colaborativas desenvolvidas na ENSP.</a:t>
            </a:r>
          </a:p>
        </p:txBody>
      </p:sp>
    </p:spTree>
    <p:extLst>
      <p:ext uri="{BB962C8B-B14F-4D97-AF65-F5344CB8AC3E}">
        <p14:creationId xmlns:p14="http://schemas.microsoft.com/office/powerpoint/2010/main" val="4282898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218942"/>
            <a:ext cx="10018713" cy="1609858"/>
          </a:xfrm>
        </p:spPr>
        <p:txBody>
          <a:bodyPr/>
          <a:lstStyle/>
          <a:p>
            <a:r>
              <a:rPr lang="pt-BR" sz="4400" dirty="0" smtClean="0">
                <a:solidFill>
                  <a:schemeClr val="accent1">
                    <a:lumMod val="75000"/>
                  </a:schemeClr>
                </a:solidFill>
                <a:latin typeface="Baskerville Old Face" panose="02020602080505020303" pitchFamily="18" charset="0"/>
              </a:rPr>
              <a:t>PATENTE</a:t>
            </a:r>
            <a:r>
              <a:rPr lang="pt-BR" dirty="0" smtClean="0">
                <a:solidFill>
                  <a:schemeClr val="accent1">
                    <a:lumMod val="75000"/>
                  </a:schemeClr>
                </a:solidFill>
                <a:latin typeface="Baskerville Old Face" panose="02020602080505020303" pitchFamily="18" charset="0"/>
              </a:rPr>
              <a:t/>
            </a:r>
            <a:br>
              <a:rPr lang="pt-BR" dirty="0" smtClean="0">
                <a:solidFill>
                  <a:schemeClr val="accent1">
                    <a:lumMod val="75000"/>
                  </a:schemeClr>
                </a:solidFill>
                <a:latin typeface="Baskerville Old Face" panose="02020602080505020303" pitchFamily="18" charset="0"/>
              </a:rPr>
            </a:br>
            <a:r>
              <a:rPr lang="pt-BR" sz="3600" dirty="0" smtClean="0">
                <a:latin typeface="Baskerville Old Face" panose="02020602080505020303" pitchFamily="18" charset="0"/>
              </a:rPr>
              <a:t>(</a:t>
            </a:r>
            <a:r>
              <a:rPr lang="pt-BR" sz="3600" dirty="0">
                <a:latin typeface="Baskerville Old Face" panose="02020602080505020303" pitchFamily="18" charset="0"/>
              </a:rPr>
              <a:t>Lei </a:t>
            </a:r>
            <a:r>
              <a:rPr lang="pt-BR" sz="3600" dirty="0" smtClean="0">
                <a:latin typeface="Baskerville Old Face" panose="02020602080505020303" pitchFamily="18" charset="0"/>
              </a:rPr>
              <a:t>9.279/96) </a:t>
            </a:r>
            <a:endParaRPr lang="pt-BR" sz="3600" dirty="0">
              <a:latin typeface="Baskerville Old Face" panose="02020602080505020303" pitchFamily="18" charset="0"/>
            </a:endParaRPr>
          </a:p>
        </p:txBody>
      </p:sp>
      <p:sp>
        <p:nvSpPr>
          <p:cNvPr id="3" name="Espaço Reservado para Conteúdo 2"/>
          <p:cNvSpPr>
            <a:spLocks noGrp="1"/>
          </p:cNvSpPr>
          <p:nvPr>
            <p:ph idx="1"/>
          </p:nvPr>
        </p:nvSpPr>
        <p:spPr>
          <a:xfrm>
            <a:off x="1300766" y="1828800"/>
            <a:ext cx="10728102" cy="4571999"/>
          </a:xfrm>
        </p:spPr>
        <p:txBody>
          <a:bodyPr>
            <a:normAutofit/>
          </a:bodyPr>
          <a:lstStyle/>
          <a:p>
            <a:pPr marL="0" indent="0">
              <a:buNone/>
            </a:pPr>
            <a:r>
              <a:rPr lang="pt-BR" sz="3200" dirty="0" smtClean="0">
                <a:latin typeface="Baskerville Old Face" panose="02020602080505020303" pitchFamily="18" charset="0"/>
              </a:rPr>
              <a:t>Protege invenção ou modelo de utilidade.</a:t>
            </a:r>
          </a:p>
          <a:p>
            <a:pPr marL="0" indent="0">
              <a:buNone/>
            </a:pPr>
            <a:r>
              <a:rPr lang="pt-BR" sz="3200" b="1" dirty="0" smtClean="0">
                <a:latin typeface="Baskerville Old Face" panose="02020602080505020303" pitchFamily="18" charset="0"/>
              </a:rPr>
              <a:t>Invenção</a:t>
            </a:r>
            <a:r>
              <a:rPr lang="pt-BR" sz="3200" dirty="0" smtClean="0">
                <a:latin typeface="Baskerville Old Face" panose="02020602080505020303" pitchFamily="18" charset="0"/>
              </a:rPr>
              <a:t>: Nova solução para um problema </a:t>
            </a:r>
            <a:r>
              <a:rPr lang="pt-BR" sz="3200" dirty="0">
                <a:latin typeface="Baskerville Old Face" panose="02020602080505020303" pitchFamily="18" charset="0"/>
              </a:rPr>
              <a:t>técnico específico. </a:t>
            </a:r>
            <a:r>
              <a:rPr lang="pt-BR" sz="3200" dirty="0" smtClean="0">
                <a:latin typeface="Baskerville Old Face" panose="02020602080505020303" pitchFamily="18" charset="0"/>
              </a:rPr>
              <a:t>Patenteável quando atenda aos </a:t>
            </a:r>
            <a:r>
              <a:rPr lang="pt-BR" sz="3200" dirty="0">
                <a:latin typeface="Baskerville Old Face" panose="02020602080505020303" pitchFamily="18" charset="0"/>
              </a:rPr>
              <a:t>requisitos de </a:t>
            </a:r>
            <a:r>
              <a:rPr lang="pt-BR" sz="3200" b="1" dirty="0">
                <a:latin typeface="Baskerville Old Face" panose="02020602080505020303" pitchFamily="18" charset="0"/>
              </a:rPr>
              <a:t>novidade, atividade inventiva e aplicação </a:t>
            </a:r>
            <a:r>
              <a:rPr lang="pt-BR" sz="3200" b="1" dirty="0" smtClean="0">
                <a:latin typeface="Baskerville Old Face" panose="02020602080505020303" pitchFamily="18" charset="0"/>
              </a:rPr>
              <a:t>industrial</a:t>
            </a:r>
            <a:r>
              <a:rPr lang="pt-BR" sz="3200" dirty="0" smtClean="0">
                <a:latin typeface="Baskerville Old Face" panose="02020602080505020303" pitchFamily="18" charset="0"/>
              </a:rPr>
              <a:t>(art. 8º).</a:t>
            </a:r>
          </a:p>
          <a:p>
            <a:pPr marL="0" indent="0">
              <a:buNone/>
            </a:pPr>
            <a:r>
              <a:rPr lang="pt-BR" sz="3200" b="1" dirty="0" smtClean="0">
                <a:latin typeface="Baskerville Old Face" panose="02020602080505020303" pitchFamily="18" charset="0"/>
              </a:rPr>
              <a:t>Modelo de Utilidade</a:t>
            </a:r>
            <a:r>
              <a:rPr lang="pt-BR" sz="3200" dirty="0">
                <a:latin typeface="Baskerville Old Face" panose="02020602080505020303" pitchFamily="18" charset="0"/>
              </a:rPr>
              <a:t>: </a:t>
            </a:r>
            <a:r>
              <a:rPr lang="pt-BR" sz="3200" dirty="0" smtClean="0">
                <a:latin typeface="Baskerville Old Face" panose="02020602080505020303" pitchFamily="18" charset="0"/>
              </a:rPr>
              <a:t>“objeto </a:t>
            </a:r>
            <a:r>
              <a:rPr lang="pt-BR" sz="3200" dirty="0">
                <a:latin typeface="Baskerville Old Face" panose="02020602080505020303" pitchFamily="18" charset="0"/>
              </a:rPr>
              <a:t>de uso prático, ou parte deste, suscetível de aplicação industrial, que apresente nova forma ou disposição, envolvendo ato inventivo, que resulte em melhoria funcional no seu uso ou em sua </a:t>
            </a:r>
            <a:r>
              <a:rPr lang="pt-BR" sz="3200" dirty="0" smtClean="0">
                <a:latin typeface="Baskerville Old Face" panose="02020602080505020303" pitchFamily="18" charset="0"/>
              </a:rPr>
              <a:t>fabricação”(art. 9º).</a:t>
            </a:r>
            <a:endParaRPr lang="pt-BR" sz="3200" dirty="0">
              <a:latin typeface="Baskerville Old Face" panose="02020602080505020303" pitchFamily="18" charset="0"/>
            </a:endParaRPr>
          </a:p>
        </p:txBody>
      </p:sp>
    </p:spTree>
    <p:extLst>
      <p:ext uri="{BB962C8B-B14F-4D97-AF65-F5344CB8AC3E}">
        <p14:creationId xmlns:p14="http://schemas.microsoft.com/office/powerpoint/2010/main" val="28184485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764406" y="462034"/>
            <a:ext cx="9762186" cy="6137065"/>
          </a:xfrm>
          <a:prstGeom prst="rect">
            <a:avLst/>
          </a:prstGeom>
        </p:spPr>
        <p:txBody>
          <a:bodyPr wrap="square">
            <a:spAutoFit/>
          </a:bodyPr>
          <a:lstStyle/>
          <a:p>
            <a:pPr lvl="0" algn="just">
              <a:spcBef>
                <a:spcPct val="20000"/>
              </a:spcBef>
              <a:spcAft>
                <a:spcPts val="600"/>
              </a:spcAft>
              <a:buClr>
                <a:srgbClr val="30ACEC">
                  <a:lumMod val="75000"/>
                </a:srgbClr>
              </a:buClr>
              <a:buSzPct val="145000"/>
            </a:pPr>
            <a:r>
              <a:rPr lang="pt-BR" sz="2800" dirty="0">
                <a:solidFill>
                  <a:prstClr val="black"/>
                </a:solidFill>
                <a:latin typeface="Baskerville Old Face" panose="02020602080505020303" pitchFamily="18" charset="0"/>
              </a:rPr>
              <a:t>(1) Novidade - não pode ter sido revelada previamente, seja por via oral, escrita ou seu uso; não pode pertencer ao estado da técnica ; </a:t>
            </a:r>
          </a:p>
          <a:p>
            <a:pPr lvl="0" algn="just">
              <a:spcBef>
                <a:spcPct val="20000"/>
              </a:spcBef>
              <a:spcAft>
                <a:spcPts val="600"/>
              </a:spcAft>
              <a:buClr>
                <a:srgbClr val="30ACEC">
                  <a:lumMod val="75000"/>
                </a:srgbClr>
              </a:buClr>
              <a:buSzPct val="145000"/>
            </a:pPr>
            <a:r>
              <a:rPr lang="pt-BR" sz="2800" dirty="0">
                <a:solidFill>
                  <a:prstClr val="black"/>
                </a:solidFill>
                <a:latin typeface="Baskerville Old Face" panose="02020602080505020303" pitchFamily="18" charset="0"/>
              </a:rPr>
              <a:t>(2) Atividade Inventiva - os resultados da pesquisa não podem ser óbvios para um técnico especializado no assunto, não podem ser resultantes de uma mera combinação de fatores já pertencentes ao estado da técnica sem que haja um efeito técnico novo e inesperado, nem uma simples substituição de meios ou materiais conhecidos por outros que tenham conhecida a mesma função. </a:t>
            </a:r>
          </a:p>
          <a:p>
            <a:pPr lvl="0" algn="just">
              <a:spcBef>
                <a:spcPct val="20000"/>
              </a:spcBef>
              <a:spcAft>
                <a:spcPts val="600"/>
              </a:spcAft>
              <a:buClr>
                <a:srgbClr val="30ACEC">
                  <a:lumMod val="75000"/>
                </a:srgbClr>
              </a:buClr>
              <a:buSzPct val="145000"/>
            </a:pPr>
            <a:r>
              <a:rPr lang="pt-BR" sz="2800" dirty="0">
                <a:solidFill>
                  <a:prstClr val="black"/>
                </a:solidFill>
                <a:latin typeface="Baskerville Old Face" panose="02020602080505020303" pitchFamily="18" charset="0"/>
              </a:rPr>
              <a:t>(3) Aplicação Industrial - a invenção deve ter aplicação seriada e industrial em qualquer meio produtivo. </a:t>
            </a:r>
            <a:endParaRPr lang="pt-BR" sz="2800" dirty="0" smtClean="0">
              <a:solidFill>
                <a:prstClr val="black"/>
              </a:solidFill>
              <a:latin typeface="Baskerville Old Face" panose="02020602080505020303" pitchFamily="18" charset="0"/>
            </a:endParaRPr>
          </a:p>
          <a:p>
            <a:pPr lvl="0" algn="just">
              <a:spcBef>
                <a:spcPct val="20000"/>
              </a:spcBef>
              <a:spcAft>
                <a:spcPts val="600"/>
              </a:spcAft>
              <a:buClr>
                <a:srgbClr val="30ACEC">
                  <a:lumMod val="75000"/>
                </a:srgbClr>
              </a:buClr>
              <a:buSzPct val="145000"/>
            </a:pPr>
            <a:endParaRPr lang="pt-BR" sz="2400" dirty="0">
              <a:solidFill>
                <a:prstClr val="black"/>
              </a:solidFill>
              <a:latin typeface="Baskerville Old Face" panose="02020602080505020303" pitchFamily="18" charset="0"/>
            </a:endParaRPr>
          </a:p>
          <a:p>
            <a:pPr lvl="0" algn="just">
              <a:spcBef>
                <a:spcPct val="20000"/>
              </a:spcBef>
              <a:spcAft>
                <a:spcPts val="600"/>
              </a:spcAft>
              <a:buClr>
                <a:srgbClr val="30ACEC">
                  <a:lumMod val="75000"/>
                </a:srgbClr>
              </a:buClr>
              <a:buSzPct val="145000"/>
            </a:pPr>
            <a:r>
              <a:rPr lang="pt-BR" sz="2400" dirty="0" smtClean="0">
                <a:solidFill>
                  <a:prstClr val="black"/>
                </a:solidFill>
                <a:latin typeface="Baskerville Old Face" panose="02020602080505020303" pitchFamily="18" charset="0"/>
              </a:rPr>
              <a:t>http</a:t>
            </a:r>
            <a:r>
              <a:rPr lang="pt-BR" sz="2400" dirty="0">
                <a:solidFill>
                  <a:prstClr val="black"/>
                </a:solidFill>
                <a:latin typeface="Baskerville Old Face" panose="02020602080505020303" pitchFamily="18" charset="0"/>
              </a:rPr>
              <a:t>://www.fiocruz.br/vppis/gestec/sistema_gestecnit/perguntas_e_respostas_sobre_patentes.pdf</a:t>
            </a:r>
          </a:p>
        </p:txBody>
      </p:sp>
    </p:spTree>
    <p:extLst>
      <p:ext uri="{BB962C8B-B14F-4D97-AF65-F5344CB8AC3E}">
        <p14:creationId xmlns:p14="http://schemas.microsoft.com/office/powerpoint/2010/main" val="1680905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141669"/>
            <a:ext cx="10018713" cy="1120462"/>
          </a:xfrm>
        </p:spPr>
        <p:txBody>
          <a:bodyPr>
            <a:noAutofit/>
          </a:bodyPr>
          <a:lstStyle/>
          <a:p>
            <a:r>
              <a:rPr lang="pt-BR" sz="3600" dirty="0" smtClean="0">
                <a:solidFill>
                  <a:schemeClr val="accent1">
                    <a:lumMod val="75000"/>
                  </a:schemeClr>
                </a:solidFill>
                <a:latin typeface="Baskerville Old Face" panose="02020602080505020303" pitchFamily="18" charset="0"/>
              </a:rPr>
              <a:t>Quando procurar </a:t>
            </a:r>
            <a:r>
              <a:rPr lang="pt-BR" sz="3600" dirty="0">
                <a:solidFill>
                  <a:schemeClr val="accent1">
                    <a:lumMod val="75000"/>
                  </a:schemeClr>
                </a:solidFill>
                <a:latin typeface="Baskerville Old Face" panose="02020602080505020303" pitchFamily="18" charset="0"/>
              </a:rPr>
              <a:t>a </a:t>
            </a:r>
            <a:r>
              <a:rPr lang="pt-BR" sz="3600" dirty="0" smtClean="0">
                <a:solidFill>
                  <a:schemeClr val="accent1">
                    <a:lumMod val="75000"/>
                  </a:schemeClr>
                </a:solidFill>
                <a:latin typeface="Baskerville Old Face" panose="02020602080505020303" pitchFamily="18" charset="0"/>
              </a:rPr>
              <a:t>o NIT no caso de Patentes? </a:t>
            </a:r>
            <a:r>
              <a:rPr lang="pt-BR" sz="3600" dirty="0">
                <a:solidFill>
                  <a:schemeClr val="accent1">
                    <a:lumMod val="75000"/>
                  </a:schemeClr>
                </a:solidFill>
                <a:latin typeface="Baskerville Old Face" panose="02020602080505020303" pitchFamily="18" charset="0"/>
              </a:rPr>
              <a:t/>
            </a:r>
            <a:br>
              <a:rPr lang="pt-BR" sz="3600" dirty="0">
                <a:solidFill>
                  <a:schemeClr val="accent1">
                    <a:lumMod val="75000"/>
                  </a:schemeClr>
                </a:solidFill>
                <a:latin typeface="Baskerville Old Face" panose="02020602080505020303" pitchFamily="18" charset="0"/>
              </a:rPr>
            </a:br>
            <a:endParaRPr lang="pt-BR" sz="3600" dirty="0">
              <a:solidFill>
                <a:schemeClr val="accent1">
                  <a:lumMod val="75000"/>
                </a:schemeClr>
              </a:solidFill>
              <a:latin typeface="Baskerville Old Face" panose="02020602080505020303" pitchFamily="18" charset="0"/>
            </a:endParaRPr>
          </a:p>
        </p:txBody>
      </p:sp>
      <p:sp>
        <p:nvSpPr>
          <p:cNvPr id="3" name="Espaço Reservado para Conteúdo 2"/>
          <p:cNvSpPr>
            <a:spLocks noGrp="1"/>
          </p:cNvSpPr>
          <p:nvPr>
            <p:ph idx="1"/>
          </p:nvPr>
        </p:nvSpPr>
        <p:spPr>
          <a:xfrm>
            <a:off x="1484311" y="701900"/>
            <a:ext cx="10707690" cy="6059511"/>
          </a:xfrm>
        </p:spPr>
        <p:txBody>
          <a:bodyPr>
            <a:noAutofit/>
          </a:bodyPr>
          <a:lstStyle/>
          <a:p>
            <a:pPr marL="0" indent="0">
              <a:buNone/>
            </a:pPr>
            <a:endParaRPr lang="pt-BR" dirty="0" smtClean="0">
              <a:latin typeface="Baskerville Old Face" panose="02020602080505020303" pitchFamily="18" charset="0"/>
            </a:endParaRPr>
          </a:p>
          <a:p>
            <a:pPr marL="0" indent="0" algn="just">
              <a:buNone/>
            </a:pPr>
            <a:r>
              <a:rPr lang="pt-BR" sz="3200" dirty="0" smtClean="0">
                <a:latin typeface="Baskerville Old Face" panose="02020602080505020303" pitchFamily="18" charset="0"/>
              </a:rPr>
              <a:t>Procurar o NIT antes </a:t>
            </a:r>
            <a:r>
              <a:rPr lang="pt-BR" sz="3200" dirty="0">
                <a:latin typeface="Baskerville Old Face" panose="02020602080505020303" pitchFamily="18" charset="0"/>
              </a:rPr>
              <a:t>da </a:t>
            </a:r>
            <a:r>
              <a:rPr lang="pt-BR" sz="3200" dirty="0" smtClean="0">
                <a:latin typeface="Baskerville Old Face" panose="02020602080505020303" pitchFamily="18" charset="0"/>
              </a:rPr>
              <a:t>publicação ou </a:t>
            </a:r>
            <a:r>
              <a:rPr lang="pt-BR" sz="3200" dirty="0">
                <a:latin typeface="Baskerville Old Face" panose="02020602080505020303" pitchFamily="18" charset="0"/>
              </a:rPr>
              <a:t>qualquer outra forma de divulgação do resultado da </a:t>
            </a:r>
            <a:r>
              <a:rPr lang="pt-BR" sz="3200" dirty="0" smtClean="0">
                <a:latin typeface="Baskerville Old Face" panose="02020602080505020303" pitchFamily="18" charset="0"/>
              </a:rPr>
              <a:t>pesquisa. </a:t>
            </a:r>
          </a:p>
          <a:p>
            <a:pPr marL="0" indent="0" algn="just">
              <a:buNone/>
            </a:pPr>
            <a:r>
              <a:rPr lang="pt-BR" sz="3200" dirty="0" smtClean="0">
                <a:latin typeface="Baskerville Old Face" panose="02020602080505020303" pitchFamily="18" charset="0"/>
              </a:rPr>
              <a:t>RISCO: Perda da Novidade </a:t>
            </a:r>
            <a:r>
              <a:rPr lang="pt-BR" sz="3200" dirty="0">
                <a:latin typeface="Baskerville Old Face" panose="02020602080505020303" pitchFamily="18" charset="0"/>
              </a:rPr>
              <a:t>ou de Atividade </a:t>
            </a:r>
            <a:r>
              <a:rPr lang="pt-BR" sz="3200" dirty="0" smtClean="0">
                <a:latin typeface="Baskerville Old Face" panose="02020602080505020303" pitchFamily="18" charset="0"/>
              </a:rPr>
              <a:t>inventiva</a:t>
            </a:r>
            <a:r>
              <a:rPr lang="pt-BR" sz="3200" dirty="0">
                <a:latin typeface="Baskerville Old Face" panose="02020602080505020303" pitchFamily="18" charset="0"/>
              </a:rPr>
              <a:t>. </a:t>
            </a:r>
            <a:endParaRPr lang="pt-BR" sz="3200" dirty="0" smtClean="0">
              <a:latin typeface="Baskerville Old Face" panose="02020602080505020303" pitchFamily="18" charset="0"/>
            </a:endParaRPr>
          </a:p>
          <a:p>
            <a:pPr marL="0" indent="0" algn="just">
              <a:buNone/>
            </a:pPr>
            <a:r>
              <a:rPr lang="pt-BR" sz="3200" dirty="0" err="1" smtClean="0">
                <a:latin typeface="Baskerville Old Face" panose="02020602080505020303" pitchFamily="18" charset="0"/>
              </a:rPr>
              <a:t>Obs</a:t>
            </a:r>
            <a:r>
              <a:rPr lang="pt-BR" sz="3200" dirty="0" smtClean="0">
                <a:latin typeface="Baskerville Old Face" panose="02020602080505020303" pitchFamily="18" charset="0"/>
              </a:rPr>
              <a:t>: Após </a:t>
            </a:r>
            <a:r>
              <a:rPr lang="pt-BR" sz="3200" dirty="0">
                <a:latin typeface="Baskerville Old Face" panose="02020602080505020303" pitchFamily="18" charset="0"/>
              </a:rPr>
              <a:t>o depósito do pedido de </a:t>
            </a:r>
            <a:r>
              <a:rPr lang="pt-BR" sz="3200" dirty="0" smtClean="0">
                <a:latin typeface="Baskerville Old Face" panose="02020602080505020303" pitchFamily="18" charset="0"/>
              </a:rPr>
              <a:t>patente é permitida a </a:t>
            </a:r>
            <a:r>
              <a:rPr lang="pt-BR" sz="3200" dirty="0">
                <a:latin typeface="Baskerville Old Face" panose="02020602080505020303" pitchFamily="18" charset="0"/>
              </a:rPr>
              <a:t>publicação/divulgação da matéria relativa ao </a:t>
            </a:r>
            <a:r>
              <a:rPr lang="pt-BR" sz="3200" dirty="0" smtClean="0">
                <a:latin typeface="Baskerville Old Face" panose="02020602080505020303" pitchFamily="18" charset="0"/>
              </a:rPr>
              <a:t>pedido de </a:t>
            </a:r>
            <a:r>
              <a:rPr lang="pt-BR" sz="3200" dirty="0">
                <a:latin typeface="Baskerville Old Face" panose="02020602080505020303" pitchFamily="18" charset="0"/>
              </a:rPr>
              <a:t>patente. </a:t>
            </a:r>
            <a:r>
              <a:rPr lang="pt-BR" sz="3200" dirty="0" smtClean="0">
                <a:latin typeface="Baskerville Old Face" panose="02020602080505020303" pitchFamily="18" charset="0"/>
              </a:rPr>
              <a:t>Por isso priorize </a:t>
            </a:r>
            <a:r>
              <a:rPr lang="pt-BR" sz="3200" dirty="0">
                <a:latin typeface="Baskerville Old Face" panose="02020602080505020303" pitchFamily="18" charset="0"/>
              </a:rPr>
              <a:t>a possibilidade de depósito de pedido de </a:t>
            </a:r>
            <a:r>
              <a:rPr lang="pt-BR" sz="3200" dirty="0" smtClean="0">
                <a:latin typeface="Baskerville Old Face" panose="02020602080505020303" pitchFamily="18" charset="0"/>
              </a:rPr>
              <a:t>patente.</a:t>
            </a:r>
          </a:p>
          <a:p>
            <a:pPr marL="0" indent="0" algn="just">
              <a:buNone/>
            </a:pPr>
            <a:endParaRPr lang="pt-BR" sz="3200" dirty="0">
              <a:latin typeface="Baskerville Old Face" panose="02020602080505020303" pitchFamily="18" charset="0"/>
            </a:endParaRPr>
          </a:p>
          <a:p>
            <a:pPr marL="0" indent="0" algn="just">
              <a:buNone/>
            </a:pPr>
            <a:r>
              <a:rPr lang="pt-BR" sz="3200" dirty="0">
                <a:latin typeface="Baskerville Old Face" panose="02020602080505020303" pitchFamily="18" charset="0"/>
              </a:rPr>
              <a:t>http://www.fiocruz.br/vppis/gestec/sistema_gestecnit/perguntas_e_respostas_sobre_patentes.pdf</a:t>
            </a:r>
          </a:p>
        </p:txBody>
      </p:sp>
    </p:spTree>
    <p:extLst>
      <p:ext uri="{BB962C8B-B14F-4D97-AF65-F5344CB8AC3E}">
        <p14:creationId xmlns:p14="http://schemas.microsoft.com/office/powerpoint/2010/main" val="954616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1021976"/>
          </a:xfrm>
        </p:spPr>
        <p:txBody>
          <a:bodyPr>
            <a:normAutofit/>
          </a:bodyPr>
          <a:lstStyle/>
          <a:p>
            <a:pPr algn="just"/>
            <a:r>
              <a:rPr lang="pt-BR" sz="2700" dirty="0">
                <a:latin typeface="Baskerville Old Face" panose="02020602080505020303" pitchFamily="18" charset="0"/>
              </a:rPr>
              <a:t>http://www.fiocruz.br/vppis/gestec/patentes.php</a:t>
            </a:r>
          </a:p>
        </p:txBody>
      </p:sp>
      <p:pic>
        <p:nvPicPr>
          <p:cNvPr id="4" name="Espaço Reservado para Conteúdo 3"/>
          <p:cNvPicPr>
            <a:picLocks noGrp="1" noChangeAspect="1"/>
          </p:cNvPicPr>
          <p:nvPr>
            <p:ph idx="1"/>
          </p:nvPr>
        </p:nvPicPr>
        <p:blipFill>
          <a:blip r:embed="rId2"/>
          <a:stretch>
            <a:fillRect/>
          </a:stretch>
        </p:blipFill>
        <p:spPr>
          <a:xfrm>
            <a:off x="1640541" y="2017059"/>
            <a:ext cx="9862483" cy="4437529"/>
          </a:xfrm>
          <a:prstGeom prst="rect">
            <a:avLst/>
          </a:prstGeom>
        </p:spPr>
      </p:pic>
    </p:spTree>
    <p:extLst>
      <p:ext uri="{BB962C8B-B14F-4D97-AF65-F5344CB8AC3E}">
        <p14:creationId xmlns:p14="http://schemas.microsoft.com/office/powerpoint/2010/main" val="18377749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xe">
  <a:themeElements>
    <a:clrScheme name="Paralaxe">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axe">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TM03457496[[fn=Paralaxe]]</Template>
  <TotalTime>348</TotalTime>
  <Words>681</Words>
  <Application>Microsoft Office PowerPoint</Application>
  <PresentationFormat>Widescreen</PresentationFormat>
  <Paragraphs>73</Paragraphs>
  <Slides>16</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16</vt:i4>
      </vt:variant>
    </vt:vector>
  </HeadingPairs>
  <TitlesOfParts>
    <vt:vector size="22" baseType="lpstr">
      <vt:lpstr>Arial</vt:lpstr>
      <vt:lpstr>Baskerville Old Face</vt:lpstr>
      <vt:lpstr>Bell MT</vt:lpstr>
      <vt:lpstr>Corbel</vt:lpstr>
      <vt:lpstr>Wingdings</vt:lpstr>
      <vt:lpstr>Paralaxe</vt:lpstr>
      <vt:lpstr>Núcleo de Inovação Tecnológica da ENSP</vt:lpstr>
      <vt:lpstr>Apresentação do PowerPoint</vt:lpstr>
      <vt:lpstr>http://www.fiocruz.br/vppis/gestec/sistema_gestecnit/</vt:lpstr>
      <vt:lpstr>ÁREAS DE COMPETÊNCIA GESTEC</vt:lpstr>
      <vt:lpstr>Apresentação do PowerPoint</vt:lpstr>
      <vt:lpstr>PATENTE (Lei 9.279/96) </vt:lpstr>
      <vt:lpstr>Apresentação do PowerPoint</vt:lpstr>
      <vt:lpstr>Quando procurar a o NIT no caso de Patentes?  </vt:lpstr>
      <vt:lpstr>http://www.fiocruz.br/vppis/gestec/patentes.php</vt:lpstr>
      <vt:lpstr>USO DA INFORMAÇÃO TECNOLÓGICA http://www.fiocruz.br/vppis/gestec/info.php</vt:lpstr>
      <vt:lpstr>BASES PÚBLICAS DE PATENTES </vt:lpstr>
      <vt:lpstr>DIREITO AUTORAL Lei 9.610/98)</vt:lpstr>
      <vt:lpstr>AUTORIA, COAUTORIA, TITULARIDADE E DIREITOS CONEXOS</vt:lpstr>
      <vt:lpstr>PROGRAMA DE COMPUTADOR Lei 9.609/98</vt:lpstr>
      <vt:lpstr>ACESSO AO PATRIMÔNIO GENÉTICO</vt:lpstr>
      <vt:lpstr>OBRIGADA!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Carolina Franco</dc:creator>
  <cp:lastModifiedBy>Carolina Franco</cp:lastModifiedBy>
  <cp:revision>32</cp:revision>
  <dcterms:created xsi:type="dcterms:W3CDTF">2014-11-25T13:22:59Z</dcterms:created>
  <dcterms:modified xsi:type="dcterms:W3CDTF">2015-02-05T13:39:10Z</dcterms:modified>
</cp:coreProperties>
</file>